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3" r:id="rId2"/>
    <p:sldId id="256" r:id="rId3"/>
    <p:sldId id="258" r:id="rId4"/>
    <p:sldId id="261" r:id="rId5"/>
    <p:sldId id="264" r:id="rId6"/>
    <p:sldId id="257" r:id="rId7"/>
    <p:sldId id="259" r:id="rId8"/>
    <p:sldId id="260" r:id="rId9"/>
    <p:sldId id="262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42" y="5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A9A269-AE62-40F5-9866-83EADF59193F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F64F34-D632-4607-9F6C-2578A658A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042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64F34-D632-4607-9F6C-2578A658A4A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859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64F34-D632-4607-9F6C-2578A658A4A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8590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64F34-D632-4607-9F6C-2578A658A4A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973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64F34-D632-4607-9F6C-2578A658A4A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859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6354-C98F-46A5-97A9-A377B767C2E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3DEF-5868-4F91-A84A-AAB43457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110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6354-C98F-46A5-97A9-A377B767C2E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3DEF-5868-4F91-A84A-AAB43457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862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6354-C98F-46A5-97A9-A377B767C2E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3DEF-5868-4F91-A84A-AAB43457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938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6354-C98F-46A5-97A9-A377B767C2E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3DEF-5868-4F91-A84A-AAB43457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567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6354-C98F-46A5-97A9-A377B767C2E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3DEF-5868-4F91-A84A-AAB43457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429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6354-C98F-46A5-97A9-A377B767C2E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3DEF-5868-4F91-A84A-AAB43457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524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6354-C98F-46A5-97A9-A377B767C2E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3DEF-5868-4F91-A84A-AAB43457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166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6354-C98F-46A5-97A9-A377B767C2E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3DEF-5868-4F91-A84A-AAB43457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460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6354-C98F-46A5-97A9-A377B767C2E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3DEF-5868-4F91-A84A-AAB43457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898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6354-C98F-46A5-97A9-A377B767C2E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3DEF-5868-4F91-A84A-AAB43457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683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6354-C98F-46A5-97A9-A377B767C2E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3DEF-5868-4F91-A84A-AAB43457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557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B6354-C98F-46A5-97A9-A377B767C2E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63DEF-5868-4F91-A84A-AAB43457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148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8712968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>
                <a:latin typeface="Times New Roman"/>
                <a:ea typeface="Times New Roman"/>
              </a:rPr>
              <a:t>«Опыт – вот учитель жизни вечной</a:t>
            </a:r>
            <a:r>
              <a:rPr lang="ru-RU" b="1" dirty="0" smtClean="0">
                <a:latin typeface="Times New Roman"/>
                <a:ea typeface="Times New Roman"/>
              </a:rPr>
              <a:t>»</a:t>
            </a:r>
            <a:br>
              <a:rPr lang="ru-RU" b="1" dirty="0" smtClean="0">
                <a:latin typeface="Times New Roman"/>
                <a:ea typeface="Times New Roman"/>
              </a:rPr>
            </a:br>
            <a:r>
              <a:rPr lang="ru-RU" b="1" dirty="0" smtClean="0">
                <a:latin typeface="Times New Roman"/>
                <a:ea typeface="Times New Roman"/>
              </a:rPr>
              <a:t>И. Гете</a:t>
            </a:r>
            <a:endParaRPr lang="ru-RU" dirty="0"/>
          </a:p>
        </p:txBody>
      </p:sp>
      <p:pic>
        <p:nvPicPr>
          <p:cNvPr id="6146" name="Picture 2" descr="http://www.gorduma.nnov.ru/_data/objects/0003/3681/ic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708920"/>
            <a:ext cx="3960440" cy="3596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28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pPr>
              <a:lnSpc>
                <a:spcPts val="1275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4800" b="1" dirty="0">
                <a:solidFill>
                  <a:srgbClr val="199043"/>
                </a:solidFill>
                <a:latin typeface="Helvetica"/>
                <a:ea typeface="Times New Roman"/>
                <a:cs typeface="Times New Roman"/>
              </a:rPr>
              <a:t>Тест “Верю – не верю</a:t>
            </a:r>
            <a:r>
              <a:rPr lang="ru-RU" sz="4800" b="1" dirty="0" smtClean="0">
                <a:solidFill>
                  <a:srgbClr val="199043"/>
                </a:solidFill>
                <a:latin typeface="Helvetica"/>
                <a:ea typeface="Times New Roman"/>
                <a:cs typeface="Times New Roman"/>
              </a:rPr>
              <a:t>”</a:t>
            </a:r>
            <a:br>
              <a:rPr lang="ru-RU" sz="4800" b="1" dirty="0" smtClean="0">
                <a:solidFill>
                  <a:srgbClr val="199043"/>
                </a:solidFill>
                <a:latin typeface="Helvetica"/>
                <a:ea typeface="Times New Roman"/>
                <a:cs typeface="Times New Roman"/>
              </a:rPr>
            </a:br>
            <a:r>
              <a:rPr lang="ru-RU" sz="4800" b="1" dirty="0" smtClean="0">
                <a:solidFill>
                  <a:srgbClr val="199043"/>
                </a:solidFill>
                <a:latin typeface="Helvetica"/>
                <a:ea typeface="Times New Roman"/>
                <a:cs typeface="Times New Roman"/>
              </a:rPr>
              <a:t/>
            </a:r>
            <a:br>
              <a:rPr lang="ru-RU" sz="4800" b="1" dirty="0" smtClean="0">
                <a:solidFill>
                  <a:srgbClr val="199043"/>
                </a:solidFill>
                <a:latin typeface="Helvetica"/>
                <a:ea typeface="Times New Roman"/>
                <a:cs typeface="Times New Roman"/>
              </a:rPr>
            </a:b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r>
              <a:rPr lang="ru-RU" sz="2800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(Ответы на вопросы</a:t>
            </a:r>
            <a:r>
              <a:rPr lang="ru-RU" sz="28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: “да”, “нет” или “+”, “–”)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8997465"/>
              </p:ext>
            </p:extLst>
          </p:nvPr>
        </p:nvGraphicFramePr>
        <p:xfrm>
          <a:off x="467544" y="1412776"/>
          <a:ext cx="8424936" cy="475252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207167"/>
                <a:gridCol w="4217769"/>
              </a:tblGrid>
              <a:tr h="4872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 вариант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 вариант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42653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1. Потенциальная </a:t>
                      </a:r>
                      <a:r>
                        <a:rPr lang="ru-RU" sz="1800" dirty="0">
                          <a:effectLst/>
                        </a:rPr>
                        <a:t>энергия мяча в конце падения максимальна.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2. Чем </a:t>
                      </a:r>
                      <a:r>
                        <a:rPr lang="ru-RU" sz="1800" dirty="0">
                          <a:effectLst/>
                        </a:rPr>
                        <a:t>больше скорость тела, тем больше его кинетическая энергия.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3. При </a:t>
                      </a:r>
                      <a:r>
                        <a:rPr lang="ru-RU" sz="1800" dirty="0">
                          <a:effectLst/>
                        </a:rPr>
                        <a:t>подъеме стрелы кинетическая энергия увеличивается, а потенциальная энергия уменьшается.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4. Перед </a:t>
                      </a:r>
                      <a:r>
                        <a:rPr lang="ru-RU" sz="1800" dirty="0">
                          <a:effectLst/>
                        </a:rPr>
                        <a:t>выстрелом потенциальная энергия пружины в детском пистолете максимальна.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5. Полная </a:t>
                      </a:r>
                      <a:r>
                        <a:rPr lang="ru-RU" sz="1800" dirty="0">
                          <a:effectLst/>
                        </a:rPr>
                        <a:t>механическая энергия замкнутой системы не изменяется.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1.</a:t>
                      </a:r>
                      <a:r>
                        <a:rPr lang="ru-RU" sz="1800" baseline="0" dirty="0" smtClean="0">
                          <a:effectLst/>
                        </a:rPr>
                        <a:t> </a:t>
                      </a:r>
                      <a:r>
                        <a:rPr lang="ru-RU" sz="1800" dirty="0" smtClean="0">
                          <a:effectLst/>
                        </a:rPr>
                        <a:t>Потенциальная </a:t>
                      </a:r>
                      <a:r>
                        <a:rPr lang="ru-RU" sz="1800" dirty="0">
                          <a:effectLst/>
                        </a:rPr>
                        <a:t>энергия пружины тем больше, чем меньше ее деформация.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2. Чем </a:t>
                      </a:r>
                      <a:r>
                        <a:rPr lang="ru-RU" sz="1800" dirty="0">
                          <a:effectLst/>
                        </a:rPr>
                        <a:t>выше тело поднято над Землей, тем больше его потенциальная энергия.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3. Мяч </a:t>
                      </a:r>
                      <a:r>
                        <a:rPr lang="ru-RU" sz="1800" dirty="0">
                          <a:effectLst/>
                        </a:rPr>
                        <a:t>бросили вверх. В верхней точке у него будет максимальная кинетическая энергия.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4. У </a:t>
                      </a:r>
                      <a:r>
                        <a:rPr lang="ru-RU" sz="1800" dirty="0">
                          <a:effectLst/>
                        </a:rPr>
                        <a:t>падающего камня кинетическая энергия увеличивается, а потенциальная энергия уменьшается.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5. Если </a:t>
                      </a:r>
                      <a:r>
                        <a:rPr lang="ru-RU" sz="1800" dirty="0">
                          <a:effectLst/>
                        </a:rPr>
                        <a:t>в системе действует сила трения, то полная энергия уменьшается.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0774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1 и 2 вариант:</a:t>
            </a:r>
          </a:p>
          <a:p>
            <a:pPr marL="514350" indent="-514350">
              <a:buAutoNum type="arabicPeriod"/>
            </a:pPr>
            <a:r>
              <a:rPr lang="ru-RU" sz="4000" dirty="0" smtClean="0"/>
              <a:t>нет</a:t>
            </a:r>
            <a:r>
              <a:rPr lang="ru-RU" sz="4000" dirty="0"/>
              <a:t>, </a:t>
            </a:r>
            <a:endParaRPr lang="ru-RU" sz="4000" dirty="0" smtClean="0"/>
          </a:p>
          <a:p>
            <a:pPr marL="514350" indent="-514350">
              <a:buAutoNum type="arabicPeriod"/>
            </a:pPr>
            <a:r>
              <a:rPr lang="ru-RU" sz="4000" dirty="0" smtClean="0"/>
              <a:t>да</a:t>
            </a:r>
            <a:r>
              <a:rPr lang="ru-RU" sz="4000" dirty="0"/>
              <a:t>, </a:t>
            </a:r>
            <a:endParaRPr lang="ru-RU" sz="4000" dirty="0" smtClean="0"/>
          </a:p>
          <a:p>
            <a:pPr marL="514350" indent="-514350">
              <a:buAutoNum type="arabicPeriod"/>
            </a:pPr>
            <a:r>
              <a:rPr lang="ru-RU" sz="4000" dirty="0" smtClean="0"/>
              <a:t>нет</a:t>
            </a:r>
            <a:r>
              <a:rPr lang="ru-RU" sz="4000" dirty="0"/>
              <a:t>, </a:t>
            </a:r>
            <a:endParaRPr lang="ru-RU" sz="4000" dirty="0" smtClean="0"/>
          </a:p>
          <a:p>
            <a:pPr marL="514350" indent="-514350">
              <a:buAutoNum type="arabicPeriod"/>
            </a:pPr>
            <a:r>
              <a:rPr lang="ru-RU" sz="4000" dirty="0" smtClean="0"/>
              <a:t>да,</a:t>
            </a:r>
          </a:p>
          <a:p>
            <a:pPr marL="514350" indent="-514350">
              <a:buAutoNum type="arabicPeriod"/>
            </a:pPr>
            <a:r>
              <a:rPr lang="ru-RU" sz="4000" dirty="0" smtClean="0"/>
              <a:t> </a:t>
            </a:r>
            <a:r>
              <a:rPr lang="ru-RU" sz="4000" dirty="0"/>
              <a:t>да.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80569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урок!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8854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432945"/>
              </p:ext>
            </p:extLst>
          </p:nvPr>
        </p:nvGraphicFramePr>
        <p:xfrm>
          <a:off x="179512" y="1988840"/>
          <a:ext cx="4176464" cy="392582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224136"/>
                <a:gridCol w="1080119"/>
                <a:gridCol w="936105"/>
                <a:gridCol w="936104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Обозначение физических величин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Название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Единица измерения СИ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Формулы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lang="ru-RU" sz="14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тяж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Сила трения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 = …mg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4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Потенциальная энергия тела поднятого над Землей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4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=…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Кинетическая энергия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23528" y="653872"/>
            <a:ext cx="85324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/>
                <a:ea typeface="Times New Roman"/>
              </a:rPr>
              <a:t>Заполнить </a:t>
            </a:r>
            <a:r>
              <a:rPr lang="ru-RU" sz="2400" b="1" dirty="0">
                <a:latin typeface="Times New Roman"/>
                <a:ea typeface="Times New Roman"/>
              </a:rPr>
              <a:t>пустую строку таблицы для определенной физической величины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32024" y="1546126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КАРТОЧКА  </a:t>
            </a:r>
            <a:r>
              <a:rPr lang="ru-RU" b="1" dirty="0" smtClean="0"/>
              <a:t>1 </a:t>
            </a:r>
            <a:r>
              <a:rPr lang="ru-RU" b="1" dirty="0"/>
              <a:t>вариант</a:t>
            </a:r>
            <a:endParaRPr lang="ru-RU" dirty="0"/>
          </a:p>
          <a:p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952911" y="1572199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КАРТОЧКА  2 вариант</a:t>
            </a: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185845"/>
              </p:ext>
            </p:extLst>
          </p:nvPr>
        </p:nvGraphicFramePr>
        <p:xfrm>
          <a:off x="4601874" y="1974152"/>
          <a:ext cx="4321178" cy="466191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947108"/>
                <a:gridCol w="1065496"/>
                <a:gridCol w="1113596"/>
                <a:gridCol w="1194978"/>
              </a:tblGrid>
              <a:tr h="7146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Обозначение физических величин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Название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Единица измерения СИ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Формулы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4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4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Вес тела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0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Сила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упругости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…=  - </a:t>
                      </a: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 </a:t>
                      </a:r>
                      <a:r>
                        <a:rPr lang="en-US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8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2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уд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Потенциальная энергия упруго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деформированного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тела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4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уд</a:t>
                      </a: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=…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4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4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400" baseline="-25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=…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203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66623"/>
              </p:ext>
            </p:extLst>
          </p:nvPr>
        </p:nvGraphicFramePr>
        <p:xfrm>
          <a:off x="179512" y="1988840"/>
          <a:ext cx="4176464" cy="436397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224136"/>
                <a:gridCol w="1080119"/>
                <a:gridCol w="936105"/>
                <a:gridCol w="936104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Обозначение физических величин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Название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Единица измерения СИ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Формулы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Работа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Дж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A=F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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lang="ru-RU" sz="1400" baseline="-25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тяж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Сила</a:t>
                      </a:r>
                      <a:r>
                        <a:rPr lang="ru-RU" sz="1400" baseline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тяжести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тяж=</a:t>
                      </a:r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g</a:t>
                      </a:r>
                      <a:endParaRPr lang="ru-RU" sz="14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kumimoji="0" lang="ru-RU" sz="1400" b="0" i="0" u="none" strike="noStrike" kern="1200" cap="none" spc="0" normalizeH="0" baseline="-2500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тр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Сила трения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 = </a:t>
                      </a:r>
                      <a:r>
                        <a:rPr lang="el-GR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μ</a:t>
                      </a:r>
                      <a:r>
                        <a:rPr lang="ru-RU" sz="1400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mg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4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Потенциальная энергия тела поднятого над Землей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Дж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400" baseline="-25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=</a:t>
                      </a:r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mgh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kumimoji="0" lang="ru-RU" sz="1400" b="0" i="0" u="none" strike="noStrike" kern="1200" cap="none" spc="0" normalizeH="0" baseline="-2500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Кинетическая энергия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Дж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kumimoji="0" lang="ru-RU" sz="1400" b="0" i="0" u="none" strike="noStrike" kern="1200" cap="none" spc="0" normalizeH="0" baseline="-2500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=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mV</a:t>
                      </a:r>
                      <a:r>
                        <a:rPr lang="ru-RU" sz="14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/2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23528" y="653872"/>
            <a:ext cx="85324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/>
                <a:ea typeface="Times New Roman"/>
              </a:rPr>
              <a:t>Заполнить </a:t>
            </a:r>
            <a:r>
              <a:rPr lang="ru-RU" sz="2400" b="1" dirty="0">
                <a:latin typeface="Times New Roman"/>
                <a:ea typeface="Times New Roman"/>
              </a:rPr>
              <a:t>пустую строку таблицы для определенной физической величины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32024" y="1546126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КАРТОЧКА  </a:t>
            </a:r>
            <a:r>
              <a:rPr lang="ru-RU" b="1" dirty="0" smtClean="0"/>
              <a:t>1 </a:t>
            </a:r>
            <a:r>
              <a:rPr lang="ru-RU" b="1" dirty="0"/>
              <a:t>вариант</a:t>
            </a:r>
            <a:endParaRPr lang="ru-RU" dirty="0"/>
          </a:p>
          <a:p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952911" y="1572199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КАРТОЧКА  2 вариант</a:t>
            </a: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291049"/>
              </p:ext>
            </p:extLst>
          </p:nvPr>
        </p:nvGraphicFramePr>
        <p:xfrm>
          <a:off x="4601874" y="1974152"/>
          <a:ext cx="4321178" cy="460933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947108"/>
                <a:gridCol w="1065496"/>
                <a:gridCol w="1113596"/>
                <a:gridCol w="1194978"/>
              </a:tblGrid>
              <a:tr h="7146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Обозначение физических величин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Название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Единица измерения СИ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Формулы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4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Мощность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Вт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N=A/t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4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Вес тела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P=</a:t>
                      </a:r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</a:t>
                      </a:r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0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 smtClean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kumimoji="0" lang="ru-RU" sz="1400" b="0" i="0" u="none" strike="noStrike" kern="1200" cap="none" spc="0" normalizeH="0" baseline="-2500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упр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Сила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упругости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kumimoji="0" lang="ru-RU" sz="1400" b="0" i="0" u="none" strike="noStrike" kern="1200" cap="none" spc="0" normalizeH="0" baseline="-2500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упр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=  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 </a:t>
                      </a:r>
                      <a:r>
                        <a:rPr lang="en-US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8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2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уд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Потенциальная энергия упруго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деформированного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тела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Дж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400" baseline="-25000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уд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=</a:t>
                      </a:r>
                      <a:r>
                        <a:rPr kumimoji="0" lang="en-US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kx</a:t>
                      </a:r>
                      <a:r>
                        <a:rPr kumimoji="0" lang="ru-RU" sz="14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2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/2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4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400" baseline="-25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-25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Кинетическая энергия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Дж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400" baseline="-25000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=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mV</a:t>
                      </a:r>
                      <a:r>
                        <a:rPr kumimoji="0" lang="ru-RU" sz="14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2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/2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524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815640"/>
              </p:ext>
            </p:extLst>
          </p:nvPr>
        </p:nvGraphicFramePr>
        <p:xfrm>
          <a:off x="215007" y="1782865"/>
          <a:ext cx="8928993" cy="2739644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82659"/>
                <a:gridCol w="1021646"/>
                <a:gridCol w="1050001"/>
                <a:gridCol w="1404431"/>
                <a:gridCol w="1344178"/>
                <a:gridCol w="1568355"/>
                <a:gridCol w="859494"/>
                <a:gridCol w="1398229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</a:rPr>
                        <a:t>№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Фамилия, имя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</a:rPr>
                        <a:t>Карточки “Допиши название”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</a:rPr>
                        <a:t>За каждый верный ответ 1б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Опыты, демонстрация, объяснение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 За каждый верный ответ 1б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Решение задачи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За каждый верный ответ 1б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Обобщение темы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Ответы на вопросы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1б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Тест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5б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Эталон ответов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21-19 б - «5»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18- 15 б - «4»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14-11 б - «3»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Оценка за урок: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</a:tbl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8316416" y="3933056"/>
            <a:ext cx="457200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692696"/>
            <a:ext cx="691276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Оценка представления результатов проделанной работы</a:t>
            </a:r>
            <a:endParaRPr lang="ru-RU" sz="1400" dirty="0">
              <a:ea typeface="Calibri"/>
              <a:cs typeface="Times New Roman"/>
            </a:endParaRPr>
          </a:p>
          <a:p>
            <a:pPr indent="540385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Оценочная карта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5284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Тема урока:</a:t>
            </a: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«Закон сохранения  механической энергии»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Цель:</a:t>
            </a:r>
            <a:endParaRPr lang="ru-RU" sz="2400" dirty="0">
              <a:ea typeface="Calibri"/>
              <a:cs typeface="Times New Roman"/>
            </a:endParaRPr>
          </a:p>
          <a:p>
            <a:pPr marL="9017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Раскрыть в ходе урока, смысл закона сохранения энергии, получение сведений о границах его применимости, приобретение умения описывать преобразования энергии при движении тел и  решении задач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226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42" y="0"/>
            <a:ext cx="9187662" cy="692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274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Найти полную механическую энергию тела массой 100г, которое на высоте 4м имело скорость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10 м</a:t>
            </a:r>
            <a:r>
              <a:rPr lang="en-US" dirty="0" smtClean="0">
                <a:latin typeface="Times New Roman"/>
                <a:ea typeface="Times New Roman"/>
                <a:cs typeface="Times New Roman"/>
              </a:rPr>
              <a:t>/c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.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284984"/>
            <a:ext cx="4608512" cy="3459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816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7814730"/>
              </p:ext>
            </p:extLst>
          </p:nvPr>
        </p:nvGraphicFramePr>
        <p:xfrm>
          <a:off x="539550" y="1600200"/>
          <a:ext cx="8064899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648074"/>
                <a:gridCol w="749521"/>
                <a:gridCol w="1246645"/>
                <a:gridCol w="1178306"/>
                <a:gridCol w="1040123"/>
                <a:gridCol w="1035617"/>
                <a:gridCol w="290634"/>
                <a:gridCol w="290634"/>
                <a:gridCol w="290634"/>
                <a:gridCol w="290634"/>
                <a:gridCol w="292137"/>
                <a:gridCol w="711940"/>
              </a:tblGrid>
              <a:tr h="5903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Группа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Содержание выступления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Степень владения материалом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Оригинальность оформления презентации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Оценка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9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Формулирование целей и задач исследования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Наличие подтверждения исследования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Установление связи между понятиями (величинами)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Проявление закона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35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5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5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7504" y="-92580"/>
            <a:ext cx="8928992" cy="187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5397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 экспертов группы ___</a:t>
            </a: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Наличие в выступлении п.1-4 оценивается  по 1 баллу</a:t>
            </a: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Степень владения материалом: чтение-0,  рассказ-1 балл</a:t>
            </a: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Оригинальность оформления презентации: 1.наличие рис., 2.фотографий, 3.видеофрагментов, 4.гиперссылок, 5.логика- макс. 5 баллов</a:t>
            </a: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Критерии выставления оценок:</a:t>
            </a: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Максимальное количество баллов – 10</a:t>
            </a: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9-10 баллов – «5»                      7-8 баллов – «4»                       5-6 баллов – «3»</a:t>
            </a: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76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3394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Какие преобразования энергии происходят?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3094" y="958306"/>
            <a:ext cx="3579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№1 Водопад «</a:t>
            </a:r>
            <a:r>
              <a:rPr lang="ru-RU" dirty="0" err="1" smtClean="0"/>
              <a:t>Анхель</a:t>
            </a:r>
            <a:r>
              <a:rPr lang="ru-RU" dirty="0" smtClean="0"/>
              <a:t>» </a:t>
            </a:r>
            <a:endParaRPr lang="ru-RU" dirty="0"/>
          </a:p>
        </p:txBody>
      </p:sp>
      <p:pic>
        <p:nvPicPr>
          <p:cNvPr id="7174" name="Picture 6" descr="http://selfhacker.net/wp-content/uploads/2015/01/Vodopad-Ankhel-Venesuyel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27638"/>
            <a:ext cx="3648315" cy="273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muzeum-potehi.ucoz.ru/_pu/0/393200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339496"/>
            <a:ext cx="2702838" cy="2724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220072" y="947574"/>
            <a:ext cx="3579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№2 Водяная мельница</a:t>
            </a:r>
            <a:endParaRPr lang="ru-RU" dirty="0"/>
          </a:p>
        </p:txBody>
      </p:sp>
      <p:pic>
        <p:nvPicPr>
          <p:cNvPr id="7179" name="Picture 11" descr="http://www.vseblaga.ru/images/catalog/556/2285lw_2_201505232025295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529807"/>
            <a:ext cx="2328193" cy="232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30282" y="4345141"/>
            <a:ext cx="3579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№3 Стрельба из рогатки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871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569</Words>
  <Application>Microsoft Office PowerPoint</Application>
  <PresentationFormat>Экран (4:3)</PresentationFormat>
  <Paragraphs>251</Paragraphs>
  <Slides>12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«Опыт – вот учитель жизни вечной» И. Гете</vt:lpstr>
      <vt:lpstr>Презентация PowerPoint</vt:lpstr>
      <vt:lpstr>Презентация PowerPoint</vt:lpstr>
      <vt:lpstr>Презентация PowerPoint</vt:lpstr>
      <vt:lpstr>Тема урока: «Закон сохранения  механической энергии» </vt:lpstr>
      <vt:lpstr>Презентация PowerPoint</vt:lpstr>
      <vt:lpstr>Задача</vt:lpstr>
      <vt:lpstr>Лист экспертов группы ___ Наличие в выступлении п.1-4 оценивается  по 1 баллу Степень владения материалом: чтение-0,  рассказ-1 балл Оригинальность оформления презентации: 1.наличие рис., 2.фотографий, 3.видеофрагментов, 4.гиперссылок, 5.логика- макс. 5 баллов Критерии выставления оценок: Максимальное количество баллов – 10 9-10 баллов – «5»                      7-8 баллов – «4»                       5-6 баллов – «3» </vt:lpstr>
      <vt:lpstr>Какие преобразования энергии происходят?</vt:lpstr>
      <vt:lpstr>Тест “Верю – не верю”   (Ответы на вопросы: “да”, “нет” или “+”, “–”) </vt:lpstr>
      <vt:lpstr>Ответы:</vt:lpstr>
      <vt:lpstr>Спасибо за урок!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UserXP</dc:creator>
  <cp:lastModifiedBy>UserXP</cp:lastModifiedBy>
  <cp:revision>17</cp:revision>
  <dcterms:created xsi:type="dcterms:W3CDTF">2016-02-14T06:45:45Z</dcterms:created>
  <dcterms:modified xsi:type="dcterms:W3CDTF">2016-02-15T08:26:03Z</dcterms:modified>
</cp:coreProperties>
</file>